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14"/>
  </p:notesMasterIdLst>
  <p:sldIdLst>
    <p:sldId id="256" r:id="rId2"/>
    <p:sldId id="258" r:id="rId3"/>
    <p:sldId id="275" r:id="rId4"/>
    <p:sldId id="259" r:id="rId5"/>
    <p:sldId id="279" r:id="rId6"/>
    <p:sldId id="262" r:id="rId7"/>
    <p:sldId id="261" r:id="rId8"/>
    <p:sldId id="273" r:id="rId9"/>
    <p:sldId id="276" r:id="rId10"/>
    <p:sldId id="278" r:id="rId11"/>
    <p:sldId id="26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tx1"/>
                </a:solidFill>
              </a:rPr>
              <a:t>Controlling Parties</a:t>
            </a:r>
            <a:r>
              <a:rPr lang="en-US" sz="3600" b="1" baseline="0" dirty="0">
                <a:solidFill>
                  <a:schemeClr val="tx1"/>
                </a:solidFill>
              </a:rPr>
              <a:t> of Bid Costs</a:t>
            </a:r>
            <a:endParaRPr lang="en-US" sz="3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D8-4DC4-B3F4-B24CA0821B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3D8-4DC4-B3F4-B24CA0821B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D8-4DC4-B3F4-B24CA0821B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3D8-4DC4-B3F4-B24CA0821BAA}"/>
              </c:ext>
            </c:extLst>
          </c:dPt>
          <c:dLbls>
            <c:dLbl>
              <c:idx val="0"/>
              <c:layout>
                <c:manualLayout>
                  <c:x val="-0.1696428531339422"/>
                  <c:y val="-9.727021641736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5325656357213"/>
                      <c:h val="5.7305622679142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8-4DC4-B3F4-B24CA0821BAA}"/>
                </c:ext>
              </c:extLst>
            </c:dLbl>
            <c:dLbl>
              <c:idx val="1"/>
              <c:layout>
                <c:manualLayout>
                  <c:x val="0.10406662419140986"/>
                  <c:y val="9.2372621505134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6742286991752"/>
                      <c:h val="8.47290314736353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8-4DC4-B3F4-B24CA0821BAA}"/>
                </c:ext>
              </c:extLst>
            </c:dLbl>
            <c:dLbl>
              <c:idx val="2"/>
              <c:layout>
                <c:manualLayout>
                  <c:x val="8.7672623080587597E-2"/>
                  <c:y val="0.10627492772910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831400170350024"/>
                      <c:h val="9.281536587910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8-4DC4-B3F4-B24CA0821BAA}"/>
                </c:ext>
              </c:extLst>
            </c:dLbl>
            <c:dLbl>
              <c:idx val="3"/>
              <c:layout>
                <c:manualLayout>
                  <c:x val="9.9790474856308736E-3"/>
                  <c:y val="1.4686057613409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08788516773907"/>
                      <c:h val="9.1057510426210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8-4DC4-B3F4-B24CA0821BA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Contractor</c:v>
                </c:pt>
                <c:pt idx="1">
                  <c:v>Owner</c:v>
                </c:pt>
                <c:pt idx="2">
                  <c:v>Engineer</c:v>
                </c:pt>
                <c:pt idx="3">
                  <c:v>CM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7.0000000000000007E-2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8-4DC4-B3F4-B24CA0821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tx1"/>
                </a:solidFill>
              </a:rPr>
              <a:t>Components</a:t>
            </a:r>
            <a:r>
              <a:rPr lang="en-US" sz="3600" b="1" baseline="0" dirty="0">
                <a:solidFill>
                  <a:schemeClr val="tx1"/>
                </a:solidFill>
              </a:rPr>
              <a:t> of Bid Costs</a:t>
            </a:r>
            <a:endParaRPr lang="en-US" sz="3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D8-4DC4-B3F4-B24CA0821B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3D8-4DC4-B3F4-B24CA0821B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D8-4DC4-B3F4-B24CA0821B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3D8-4DC4-B3F4-B24CA0821BA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C76-4E36-A64C-2971E7E88F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3D8-4DC4-B3F4-B24CA0821BAA}"/>
              </c:ext>
            </c:extLst>
          </c:dPt>
          <c:dLbls>
            <c:dLbl>
              <c:idx val="0"/>
              <c:layout>
                <c:manualLayout>
                  <c:x val="-0.1696428531339422"/>
                  <c:y val="-9.7270216417369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5325656357213"/>
                      <c:h val="5.73056226791424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8-4DC4-B3F4-B24CA0821BAA}"/>
                </c:ext>
              </c:extLst>
            </c:dLbl>
            <c:dLbl>
              <c:idx val="1"/>
              <c:layout>
                <c:manualLayout>
                  <c:x val="0.10406662419140986"/>
                  <c:y val="9.2372621505134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6742286991752"/>
                      <c:h val="8.47290314736353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3D8-4DC4-B3F4-B24CA0821BAA}"/>
                </c:ext>
              </c:extLst>
            </c:dLbl>
            <c:dLbl>
              <c:idx val="2"/>
              <c:layout>
                <c:manualLayout>
                  <c:x val="8.7672623080587597E-2"/>
                  <c:y val="0.1062749277291025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831400170350024"/>
                      <c:h val="9.281536587910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8-4DC4-B3F4-B24CA0821BAA}"/>
                </c:ext>
              </c:extLst>
            </c:dLbl>
            <c:dLbl>
              <c:idx val="3"/>
              <c:layout>
                <c:manualLayout>
                  <c:x val="-1.8973553540151016E-3"/>
                  <c:y val="2.91596710121114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03D8-4DC4-B3F4-B24CA0821BAA}"/>
                </c:ext>
              </c:extLst>
            </c:dLbl>
            <c:dLbl>
              <c:idx val="4"/>
              <c:layout>
                <c:manualLayout>
                  <c:x val="1.5167898494014176E-2"/>
                  <c:y val="-1.76388494858484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6C76-4E36-A64C-2971E7E88FCB}"/>
                </c:ext>
              </c:extLst>
            </c:dLbl>
            <c:dLbl>
              <c:idx val="5"/>
              <c:layout>
                <c:manualLayout>
                  <c:x val="5.5597293706522916E-2"/>
                  <c:y val="1.468605761340932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orbel" panose="020B0503020204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1608788516773907"/>
                      <c:h val="9.1057510426210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8-4DC4-B3F4-B24CA0821BA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orbel" panose="020B0503020204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Subcontractor</c:v>
                </c:pt>
                <c:pt idx="1">
                  <c:v>GC Direct Work</c:v>
                </c:pt>
                <c:pt idx="2">
                  <c:v>General Cond</c:v>
                </c:pt>
                <c:pt idx="3">
                  <c:v>Bonds &amp; Ins</c:v>
                </c:pt>
                <c:pt idx="4">
                  <c:v>OH &amp; Fee</c:v>
                </c:pt>
                <c:pt idx="5">
                  <c:v>Tax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0.18</c:v>
                </c:pt>
                <c:pt idx="2">
                  <c:v>5.5E-2</c:v>
                </c:pt>
                <c:pt idx="3">
                  <c:v>1.4999999999999999E-2</c:v>
                </c:pt>
                <c:pt idx="4">
                  <c:v>3.5000000000000003E-2</c:v>
                </c:pt>
                <c:pt idx="5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8-4DC4-B3F4-B24CA0821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Corbel" panose="020B0503020204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7F17B-1CB7-48FF-BE60-30BFFE81587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C037-0A81-4250-B80E-78E7BEE7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0BD15-9082-4E1F-80DD-F4B48A85D19E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9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66E8-75A1-4A6B-8B4C-DFC77860E62C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1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423F-AE97-4079-BCEC-09AD61B68ABB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976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E8FA-A522-4F9C-8D5E-78BFE79B396B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93FB-4E70-454E-AA3C-ED075221BF6C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103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DFF4-4700-450E-AD7C-827702748679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4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C05E-D242-4EFE-BE70-FA6A3E24D068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8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A3DF-E099-4481-900C-84D53F9D9823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7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F6F9-DE9E-4361-8B91-9955C41EA00F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C43-9AA6-479B-9DCE-17E2797D14A4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F003-3B34-40B1-8B21-C63F99AFD5D3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5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E29C-E09A-4C5D-915D-DF0B09FC8987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6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7EAE9-9156-4227-92C6-272AAEF791F4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4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08D4-AE4D-49F4-861A-C69A5C8641F6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7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0FC6-27F3-49F2-B461-426038F76027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0373-7E39-425B-9C8E-E80408F53F4F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4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0F392-27E5-4A40-9AE3-5ACB4D72CC14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SJ Construction Consulting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1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593" y="583672"/>
            <a:ext cx="10440619" cy="1857654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r>
              <a:rPr lang="en-US" dirty="0"/>
              <a:t>The Crystal Ball of </a:t>
            </a:r>
            <a:br>
              <a:rPr lang="en-US" dirty="0"/>
            </a:br>
            <a:r>
              <a:rPr lang="en-US" dirty="0"/>
              <a:t>Civil &amp; Building Construction Estimating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2" y="4171021"/>
            <a:ext cx="4526227" cy="2430948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Scott Jennings, P.E.</a:t>
            </a:r>
          </a:p>
          <a:p>
            <a:pPr algn="l"/>
            <a:r>
              <a:rPr lang="en-US" sz="2000" b="1" dirty="0"/>
              <a:t>SJ Construction Consulting, LLC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51" y="5171185"/>
            <a:ext cx="3688711" cy="960701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965193" y="4171021"/>
            <a:ext cx="4483390" cy="25511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Jim Bauckham</a:t>
            </a: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Nordic PCL Construction, Inc.</a:t>
            </a: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5593" y="2746373"/>
            <a:ext cx="4979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Pacific Club, Honolulu, Hawaii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3, 2016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709" y="5171662"/>
            <a:ext cx="3688711" cy="959747"/>
          </a:xfrm>
          <a:prstGeom prst="rect">
            <a:avLst/>
          </a:prstGeom>
        </p:spPr>
      </p:pic>
      <p:pic>
        <p:nvPicPr>
          <p:cNvPr id="13" name="Picture 12" descr="Crystal Ball | Flickr - Photo Sharing!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513" y="360095"/>
            <a:ext cx="1696194" cy="230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92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501942" y="570408"/>
            <a:ext cx="4078336" cy="10173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800" u="sng" dirty="0">
                <a:solidFill>
                  <a:schemeClr val="accent1"/>
                </a:solidFill>
              </a:rPr>
              <a:t>Cost Control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501942" y="2128299"/>
            <a:ext cx="3949629" cy="2851025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Establish preliminary budgets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Work as a team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Design to the budget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Can’t control the market</a:t>
            </a:r>
          </a:p>
        </p:txBody>
      </p:sp>
      <p:pic>
        <p:nvPicPr>
          <p:cNvPr id="8" name="Picture 7" descr="By admin on September 2, 2012 • ( Leave a comment 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2" y="570408"/>
            <a:ext cx="3701216" cy="288694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443859" y="6169152"/>
            <a:ext cx="4719566" cy="612648"/>
            <a:chOff x="6086139" y="5787057"/>
            <a:chExt cx="4719566" cy="61264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41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501942" y="570408"/>
            <a:ext cx="4078336" cy="10173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800" u="sng" dirty="0">
                <a:solidFill>
                  <a:schemeClr val="accent1"/>
                </a:solidFill>
              </a:rPr>
              <a:t>Fallacies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501942" y="2128299"/>
            <a:ext cx="3949629" cy="4596697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Cost will go down over time.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Contractor wants to “make it up in change orders”.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Contractors carry a large “contingency” for changes .</a:t>
            </a:r>
          </a:p>
        </p:txBody>
      </p:sp>
      <p:pic>
        <p:nvPicPr>
          <p:cNvPr id="8" name="Picture 7" descr="By admin on September 2, 2012 • ( Leave a comment 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2" y="570408"/>
            <a:ext cx="3701216" cy="288694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7448214" y="6158532"/>
            <a:ext cx="4719566" cy="612648"/>
            <a:chOff x="6086139" y="5787057"/>
            <a:chExt cx="4719566" cy="61264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002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73495" y="1188174"/>
            <a:ext cx="5064369" cy="10173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dirty="0">
                <a:solidFill>
                  <a:schemeClr val="accent1"/>
                </a:solidFill>
              </a:rPr>
              <a:t>Thank you…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97332" y="3453701"/>
            <a:ext cx="4526227" cy="1375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/>
              <a:t>Scott Jennings, P.E.</a:t>
            </a:r>
          </a:p>
          <a:p>
            <a:pPr algn="l"/>
            <a:r>
              <a:rPr lang="en-US" sz="2000" b="1" dirty="0"/>
              <a:t>SJ Construction Consulting, LLC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228705" y="3447815"/>
            <a:ext cx="4219877" cy="1065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Jim Bauckham</a:t>
            </a: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Nordic PCL Construction, Inc.</a:t>
            </a: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651" y="4406414"/>
            <a:ext cx="3688711" cy="9607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697" y="4409960"/>
            <a:ext cx="3678745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2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4" y="361605"/>
            <a:ext cx="5631384" cy="1184564"/>
          </a:xfrm>
        </p:spPr>
        <p:txBody>
          <a:bodyPr/>
          <a:lstStyle/>
          <a:p>
            <a:r>
              <a:rPr lang="en-US" sz="4800" dirty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4" y="2159923"/>
            <a:ext cx="4359537" cy="3850179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Scott Jennings, P.E.</a:t>
            </a:r>
          </a:p>
          <a:p>
            <a:pPr marL="0" indent="0" algn="ctr">
              <a:buNone/>
            </a:pPr>
            <a:r>
              <a:rPr lang="en-US" sz="1600" dirty="0"/>
              <a:t>SJ Construction Consulting, LLC</a:t>
            </a:r>
          </a:p>
          <a:p>
            <a:endParaRPr lang="en-US" dirty="0"/>
          </a:p>
          <a:p>
            <a:r>
              <a:rPr lang="en-US" dirty="0"/>
              <a:t>25 years in heavy/civil construction</a:t>
            </a:r>
          </a:p>
          <a:p>
            <a:r>
              <a:rPr lang="en-US" dirty="0"/>
              <a:t>12 of those years estimating</a:t>
            </a:r>
          </a:p>
          <a:p>
            <a:r>
              <a:rPr lang="en-US" dirty="0"/>
              <a:t>Hawaii, Pacific Northwest, Southwest, &amp; mid-Atlantic</a:t>
            </a:r>
          </a:p>
          <a:p>
            <a:r>
              <a:rPr lang="en-US" dirty="0"/>
              <a:t>Water/wastewater, utilities, grading, road/bridge, &amp; structural concrete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37109" y="2159923"/>
            <a:ext cx="4547712" cy="3584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/>
              <a:t>Jim Bauckham</a:t>
            </a:r>
          </a:p>
          <a:p>
            <a:pPr marL="0" indent="0" algn="ctr">
              <a:buNone/>
            </a:pPr>
            <a:r>
              <a:rPr lang="en-US" sz="1600" dirty="0"/>
              <a:t>Nordic PCL Construction, Inc.</a:t>
            </a:r>
          </a:p>
          <a:p>
            <a:endParaRPr lang="en-US" dirty="0"/>
          </a:p>
          <a:p>
            <a:r>
              <a:rPr lang="en-US" dirty="0"/>
              <a:t>26 years construction experience</a:t>
            </a:r>
          </a:p>
          <a:p>
            <a:r>
              <a:rPr lang="en-US" dirty="0"/>
              <a:t>8 of those years in estimating</a:t>
            </a:r>
          </a:p>
          <a:p>
            <a:r>
              <a:rPr lang="en-US" dirty="0"/>
              <a:t>Hawaiian Islands</a:t>
            </a:r>
          </a:p>
          <a:p>
            <a:r>
              <a:rPr lang="en-US" dirty="0"/>
              <a:t>Heavy civil, structural concrete &amp; building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448214" y="6168057"/>
            <a:ext cx="4719566" cy="612648"/>
            <a:chOff x="6086139" y="5787057"/>
            <a:chExt cx="4719566" cy="61264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52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Estimating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Estimator. Noun. [</a:t>
            </a:r>
            <a:r>
              <a:rPr lang="en-US" sz="2400" dirty="0" err="1"/>
              <a:t>es</a:t>
            </a:r>
            <a:r>
              <a:rPr lang="en-US" sz="2400" dirty="0"/>
              <a:t>-</a:t>
            </a:r>
            <a:r>
              <a:rPr lang="en-US" sz="2400" dirty="0" err="1"/>
              <a:t>ti</a:t>
            </a:r>
            <a:r>
              <a:rPr lang="en-US" sz="2400" dirty="0"/>
              <a:t>-may-</a:t>
            </a:r>
            <a:r>
              <a:rPr lang="en-US" sz="2400" dirty="0" err="1"/>
              <a:t>ter</a:t>
            </a:r>
            <a:r>
              <a:rPr lang="en-US" sz="2400" dirty="0"/>
              <a:t>] Someone who does precision guesswork based on unreliable data provided by those with questionable knowledge.  </a:t>
            </a:r>
          </a:p>
          <a:p>
            <a:pPr marL="0" indent="0">
              <a:buNone/>
            </a:pPr>
            <a:r>
              <a:rPr lang="en-US" sz="2400" dirty="0"/>
              <a:t>See also Wizard, Magician.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43859" y="6169152"/>
            <a:ext cx="4719566" cy="612648"/>
            <a:chOff x="6086139" y="5787057"/>
            <a:chExt cx="4719566" cy="6126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79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29" y="240356"/>
            <a:ext cx="8647512" cy="685800"/>
          </a:xfrm>
        </p:spPr>
        <p:txBody>
          <a:bodyPr>
            <a:noAutofit/>
          </a:bodyPr>
          <a:lstStyle/>
          <a:p>
            <a:r>
              <a:rPr lang="en-US" sz="4800" b="1" u="sng" dirty="0">
                <a:cs typeface="Adobe Arabic" panose="02040503050201020203" pitchFamily="18" charset="-78"/>
              </a:rPr>
              <a:t>Estimating is Art &amp; Science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44793" y="1509342"/>
            <a:ext cx="611523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u="sng" dirty="0"/>
              <a:t>Art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44793" y="2585484"/>
            <a:ext cx="7113607" cy="27263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Preliminary drawings &amp; specifications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Schedule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Preliminary budget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What will the market take?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What is my estimate like versus what will happen in the field?</a:t>
            </a:r>
          </a:p>
          <a:p>
            <a:pPr marL="457200" indent="-457200" algn="l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3" name="Picture 2" descr="Awesome Clip Art for Educators Discovery Education Clip Art Gallery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59" y="1270375"/>
            <a:ext cx="2320019" cy="26497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7443859" y="6167210"/>
            <a:ext cx="4719566" cy="612648"/>
            <a:chOff x="6086139" y="5787057"/>
            <a:chExt cx="4719566" cy="61264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622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29" y="240356"/>
            <a:ext cx="8647512" cy="685800"/>
          </a:xfrm>
        </p:spPr>
        <p:txBody>
          <a:bodyPr>
            <a:noAutofit/>
          </a:bodyPr>
          <a:lstStyle/>
          <a:p>
            <a:r>
              <a:rPr lang="en-US" sz="4800" b="1" u="sng" dirty="0">
                <a:cs typeface="Adobe Arabic" panose="02040503050201020203" pitchFamily="18" charset="-78"/>
              </a:rPr>
              <a:t>Estimating is Art &amp; Science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44793" y="1509342"/>
            <a:ext cx="611523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u="sng" dirty="0"/>
              <a:t>Science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44793" y="2377446"/>
            <a:ext cx="8447886" cy="22028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Complete Drawings &amp; Specs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Details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Quantities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Labor Rates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/>
              <a:t>Material Costs (Today)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7" name="Picture 6" descr="BsB in high school science… nice | Byte Size B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77" y="1410756"/>
            <a:ext cx="2180360" cy="204089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443859" y="6170036"/>
            <a:ext cx="4719566" cy="612648"/>
            <a:chOff x="6086139" y="5787057"/>
            <a:chExt cx="4719566" cy="61264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75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38138385"/>
              </p:ext>
            </p:extLst>
          </p:nvPr>
        </p:nvGraphicFramePr>
        <p:xfrm>
          <a:off x="0" y="310362"/>
          <a:ext cx="8908716" cy="570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443859" y="6169166"/>
            <a:ext cx="4719566" cy="612648"/>
            <a:chOff x="6086139" y="5787057"/>
            <a:chExt cx="4719566" cy="61264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315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3604" y="190379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2455" y="404377"/>
            <a:ext cx="43143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3300"/>
                </a:solidFill>
              </a:rPr>
              <a:t>Construction Manager</a:t>
            </a:r>
          </a:p>
          <a:p>
            <a:endParaRPr lang="en-US" sz="3200" b="1" u="sng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Know the work?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Post office or problem solver?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8207" y="2577379"/>
            <a:ext cx="43143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9900"/>
                </a:solidFill>
              </a:rPr>
              <a:t>Engineer</a:t>
            </a:r>
          </a:p>
          <a:p>
            <a:endParaRPr lang="en-US" sz="3200" b="1" u="sng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History of </a:t>
            </a:r>
            <a:r>
              <a:rPr lang="en-US" sz="2400" dirty="0" err="1">
                <a:solidFill>
                  <a:schemeClr val="accent1"/>
                </a:solidFill>
              </a:rPr>
              <a:t>gitty</a:t>
            </a:r>
            <a:r>
              <a:rPr lang="en-US" sz="2400" dirty="0">
                <a:solidFill>
                  <a:schemeClr val="accent1"/>
                </a:solidFill>
              </a:rPr>
              <a:t> up?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Construction savvy?</a:t>
            </a:r>
          </a:p>
        </p:txBody>
      </p:sp>
      <p:pic>
        <p:nvPicPr>
          <p:cNvPr id="7" name="Picture 6" descr="フリーイラスト素材] クリップアート, 動物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110" y="822890"/>
            <a:ext cx="3138770" cy="1452907"/>
          </a:xfrm>
          <a:prstGeom prst="rect">
            <a:avLst/>
          </a:prstGeom>
        </p:spPr>
      </p:pic>
      <p:pic>
        <p:nvPicPr>
          <p:cNvPr id="11" name="Picture 10" descr="Ben was a postman !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090" y="4123218"/>
            <a:ext cx="1636518" cy="229237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448214" y="6168057"/>
            <a:ext cx="4719566" cy="612648"/>
            <a:chOff x="6086139" y="5787057"/>
            <a:chExt cx="4719566" cy="61264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13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83604" y="190379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3929" y="340822"/>
            <a:ext cx="43143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Owner</a:t>
            </a:r>
          </a:p>
          <a:p>
            <a:endParaRPr lang="en-US" sz="1000" b="1" u="sng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Timely payment?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Real answers at bid time.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/>
                </a:solidFill>
              </a:rPr>
              <a:t>Fair, but firm.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3550" y="2322283"/>
            <a:ext cx="431430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B0F0"/>
                </a:solidFill>
              </a:rPr>
              <a:t>Contractor</a:t>
            </a:r>
          </a:p>
          <a:p>
            <a:endParaRPr lang="en-US" sz="1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Material advantage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Labor competition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Extra cost to steal personnel - $2/</a:t>
            </a:r>
            <a:r>
              <a:rPr lang="en-US" sz="2400" dirty="0" err="1"/>
              <a:t>hr</a:t>
            </a:r>
            <a:r>
              <a:rPr lang="en-US" sz="2400" dirty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Mandatory local labor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OT premiums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Mistakes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Schedule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Backlog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Picture 1" descr="Bom, para minha escolha, peguei uma mãe coruja que todo mundo conhece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842" y="2513474"/>
            <a:ext cx="2462310" cy="2253014"/>
          </a:xfrm>
          <a:prstGeom prst="rect">
            <a:avLst/>
          </a:prstGeom>
        </p:spPr>
      </p:pic>
      <p:pic>
        <p:nvPicPr>
          <p:cNvPr id="4" name="Picture 3" descr="being too busy is a choice we are never too busy for things we really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550" y="180587"/>
            <a:ext cx="3886200" cy="216712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443859" y="6172628"/>
            <a:ext cx="4719566" cy="612648"/>
            <a:chOff x="6086139" y="5787057"/>
            <a:chExt cx="4719566" cy="61264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53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83604" y="4339771"/>
            <a:ext cx="10018713" cy="6858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88496897"/>
              </p:ext>
            </p:extLst>
          </p:nvPr>
        </p:nvGraphicFramePr>
        <p:xfrm>
          <a:off x="368166" y="367512"/>
          <a:ext cx="8908716" cy="602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443859" y="6169166"/>
            <a:ext cx="4719566" cy="612648"/>
            <a:chOff x="6086139" y="5787057"/>
            <a:chExt cx="4719566" cy="61264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139" y="5791628"/>
              <a:ext cx="2334773" cy="60807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1044" y="5787057"/>
              <a:ext cx="2354661" cy="612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24642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7023</TotalTime>
  <Words>325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Adobe Arabic</vt:lpstr>
      <vt:lpstr>Arial</vt:lpstr>
      <vt:lpstr>Calibri</vt:lpstr>
      <vt:lpstr>Corbel</vt:lpstr>
      <vt:lpstr>Trebuchet MS</vt:lpstr>
      <vt:lpstr>Wingdings</vt:lpstr>
      <vt:lpstr>Wingdings 3</vt:lpstr>
      <vt:lpstr>Facet</vt:lpstr>
      <vt:lpstr>  The Crystal Ball of  Civil &amp; Building Construction Estimating</vt:lpstr>
      <vt:lpstr>INTRODUCTIONS</vt:lpstr>
      <vt:lpstr>What is Estimating ?</vt:lpstr>
      <vt:lpstr>Estimating is Art &amp; Science</vt:lpstr>
      <vt:lpstr>Estimating is Art &amp;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Contractor Bidding: Behind the Scenes</dc:title>
  <dc:creator>Scott Jennings</dc:creator>
  <cp:lastModifiedBy>Scott Jennings</cp:lastModifiedBy>
  <cp:revision>73</cp:revision>
  <dcterms:created xsi:type="dcterms:W3CDTF">2016-06-29T18:55:45Z</dcterms:created>
  <dcterms:modified xsi:type="dcterms:W3CDTF">2016-11-03T03:21:44Z</dcterms:modified>
</cp:coreProperties>
</file>